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1" r:id="rId3"/>
    <p:sldId id="274" r:id="rId4"/>
    <p:sldId id="275" r:id="rId5"/>
    <p:sldId id="277" r:id="rId6"/>
    <p:sldId id="283" r:id="rId7"/>
    <p:sldId id="263" r:id="rId8"/>
    <p:sldId id="284" r:id="rId9"/>
    <p:sldId id="264" r:id="rId10"/>
    <p:sldId id="278" r:id="rId11"/>
    <p:sldId id="265" r:id="rId12"/>
    <p:sldId id="266" r:id="rId13"/>
    <p:sldId id="279" r:id="rId14"/>
    <p:sldId id="268" r:id="rId15"/>
    <p:sldId id="280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Average Consumption and Labor Income for 6 High Income and 6 Developing Countries </a:t>
            </a:r>
          </a:p>
        </c:rich>
      </c:tx>
      <c:layout>
        <c:manualLayout>
          <c:xMode val="edge"/>
          <c:yMode val="edge"/>
          <c:x val="0.12319649812750304"/>
          <c:y val="1.95758307146356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67310167310167"/>
          <c:y val="0.24177949709864605"/>
          <c:w val="0.86872586872586877"/>
          <c:h val="0.61895551257253389"/>
        </c:manualLayout>
      </c:layout>
      <c:scatterChart>
        <c:scatterStyle val="lineMarker"/>
        <c:varyColors val="0"/>
        <c:ser>
          <c:idx val="0"/>
          <c:order val="0"/>
          <c:spPr>
            <a:ln w="38100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'1a data'!$D$1:$CP$1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'1a data'!$D$2:$CP$2</c:f>
              <c:numCache>
                <c:formatCode>General</c:formatCode>
                <c:ptCount val="91"/>
                <c:pt idx="0">
                  <c:v>0</c:v>
                </c:pt>
                <c:pt idx="1">
                  <c:v>7.4942329637713882E-6</c:v>
                </c:pt>
                <c:pt idx="2">
                  <c:v>1.8761113480827887E-4</c:v>
                </c:pt>
                <c:pt idx="3">
                  <c:v>3.2996061658181226E-4</c:v>
                </c:pt>
                <c:pt idx="4">
                  <c:v>4.3166415648908889E-4</c:v>
                </c:pt>
                <c:pt idx="5">
                  <c:v>5.4546304586130135E-4</c:v>
                </c:pt>
                <c:pt idx="6">
                  <c:v>7.7387843201998617E-4</c:v>
                </c:pt>
                <c:pt idx="7">
                  <c:v>1.0478669353301987E-3</c:v>
                </c:pt>
                <c:pt idx="8">
                  <c:v>1.4374588029135132E-3</c:v>
                </c:pt>
                <c:pt idx="9">
                  <c:v>1.8255384327654234E-3</c:v>
                </c:pt>
                <c:pt idx="10">
                  <c:v>2.5470617657981742E-3</c:v>
                </c:pt>
                <c:pt idx="11">
                  <c:v>3.5241175663827166E-3</c:v>
                </c:pt>
                <c:pt idx="12">
                  <c:v>5.3586325731785206E-3</c:v>
                </c:pt>
                <c:pt idx="13">
                  <c:v>9.1800085969261872E-3</c:v>
                </c:pt>
                <c:pt idx="14">
                  <c:v>1.8083509373001589E-2</c:v>
                </c:pt>
                <c:pt idx="15">
                  <c:v>4.6163149773723246E-2</c:v>
                </c:pt>
                <c:pt idx="16">
                  <c:v>7.5249577080030439E-2</c:v>
                </c:pt>
                <c:pt idx="17">
                  <c:v>0.10586684085772467</c:v>
                </c:pt>
                <c:pt idx="18">
                  <c:v>0.13977940008215131</c:v>
                </c:pt>
                <c:pt idx="19">
                  <c:v>0.17995421140750287</c:v>
                </c:pt>
                <c:pt idx="20">
                  <c:v>0.22747999087820578</c:v>
                </c:pt>
                <c:pt idx="21">
                  <c:v>0.28158981133315725</c:v>
                </c:pt>
                <c:pt idx="22">
                  <c:v>0.34458033340836663</c:v>
                </c:pt>
                <c:pt idx="23">
                  <c:v>0.40649432209651831</c:v>
                </c:pt>
                <c:pt idx="24">
                  <c:v>0.47267265563089733</c:v>
                </c:pt>
                <c:pt idx="25">
                  <c:v>0.54341918622636221</c:v>
                </c:pt>
                <c:pt idx="26">
                  <c:v>0.59427636472341738</c:v>
                </c:pt>
                <c:pt idx="27">
                  <c:v>0.64117147749546366</c:v>
                </c:pt>
                <c:pt idx="28">
                  <c:v>0.6865879492847583</c:v>
                </c:pt>
                <c:pt idx="29">
                  <c:v>0.73228567555207569</c:v>
                </c:pt>
                <c:pt idx="30">
                  <c:v>0.7833923211433893</c:v>
                </c:pt>
                <c:pt idx="31">
                  <c:v>0.83499015749268857</c:v>
                </c:pt>
                <c:pt idx="32">
                  <c:v>0.86510613809674608</c:v>
                </c:pt>
                <c:pt idx="33">
                  <c:v>0.92152896287205921</c:v>
                </c:pt>
                <c:pt idx="34">
                  <c:v>0.94815291354826436</c:v>
                </c:pt>
                <c:pt idx="35">
                  <c:v>0.95361313912235213</c:v>
                </c:pt>
                <c:pt idx="36">
                  <c:v>0.98711899754863397</c:v>
                </c:pt>
                <c:pt idx="37">
                  <c:v>1.0015051570795761</c:v>
                </c:pt>
                <c:pt idx="38">
                  <c:v>1.0429483414766132</c:v>
                </c:pt>
                <c:pt idx="39">
                  <c:v>1.0711854174632922</c:v>
                </c:pt>
                <c:pt idx="40">
                  <c:v>1.0871016530991431</c:v>
                </c:pt>
                <c:pt idx="41">
                  <c:v>1.0901351822365826</c:v>
                </c:pt>
                <c:pt idx="42">
                  <c:v>1.0755626552025428</c:v>
                </c:pt>
                <c:pt idx="43">
                  <c:v>1.0493393767003771</c:v>
                </c:pt>
                <c:pt idx="44">
                  <c:v>1.064601383343504</c:v>
                </c:pt>
                <c:pt idx="45">
                  <c:v>1.066218019500756</c:v>
                </c:pt>
                <c:pt idx="46">
                  <c:v>1.0622836336062618</c:v>
                </c:pt>
                <c:pt idx="47">
                  <c:v>1.0501305903090612</c:v>
                </c:pt>
                <c:pt idx="48">
                  <c:v>1.0294481465173024</c:v>
                </c:pt>
                <c:pt idx="49">
                  <c:v>1.0156378136408557</c:v>
                </c:pt>
                <c:pt idx="50">
                  <c:v>0.96823940816590159</c:v>
                </c:pt>
                <c:pt idx="51">
                  <c:v>0.94711290714282148</c:v>
                </c:pt>
                <c:pt idx="52">
                  <c:v>0.92469920471580691</c:v>
                </c:pt>
                <c:pt idx="53">
                  <c:v>0.8811921420655574</c:v>
                </c:pt>
                <c:pt idx="54">
                  <c:v>0.8573920879966126</c:v>
                </c:pt>
                <c:pt idx="55">
                  <c:v>0.83863328267298964</c:v>
                </c:pt>
                <c:pt idx="56">
                  <c:v>0.7968164739032213</c:v>
                </c:pt>
                <c:pt idx="57">
                  <c:v>0.74202753584409431</c:v>
                </c:pt>
                <c:pt idx="58">
                  <c:v>0.69449007923585826</c:v>
                </c:pt>
                <c:pt idx="59">
                  <c:v>0.63881143327319945</c:v>
                </c:pt>
                <c:pt idx="60">
                  <c:v>0.56547050248022956</c:v>
                </c:pt>
                <c:pt idx="61">
                  <c:v>0.50574720890498792</c:v>
                </c:pt>
                <c:pt idx="62">
                  <c:v>0.4613994819599751</c:v>
                </c:pt>
                <c:pt idx="63">
                  <c:v>0.40084043365856153</c:v>
                </c:pt>
                <c:pt idx="64">
                  <c:v>0.38186286893027677</c:v>
                </c:pt>
                <c:pt idx="65">
                  <c:v>0.35275016745992555</c:v>
                </c:pt>
                <c:pt idx="66">
                  <c:v>0.32473921930569299</c:v>
                </c:pt>
                <c:pt idx="67">
                  <c:v>0.30245266390846143</c:v>
                </c:pt>
                <c:pt idx="68">
                  <c:v>0.28585396499802812</c:v>
                </c:pt>
                <c:pt idx="69">
                  <c:v>0.27497183339701153</c:v>
                </c:pt>
                <c:pt idx="70">
                  <c:v>0.25822087552854672</c:v>
                </c:pt>
                <c:pt idx="71">
                  <c:v>0.23885552887559544</c:v>
                </c:pt>
                <c:pt idx="72">
                  <c:v>0.2240858592402587</c:v>
                </c:pt>
                <c:pt idx="73">
                  <c:v>0.21277397098955617</c:v>
                </c:pt>
                <c:pt idx="74">
                  <c:v>0.19905885188589645</c:v>
                </c:pt>
                <c:pt idx="75">
                  <c:v>0.18259856084524953</c:v>
                </c:pt>
                <c:pt idx="76">
                  <c:v>0.17803856260846393</c:v>
                </c:pt>
                <c:pt idx="77">
                  <c:v>0.16379083183982843</c:v>
                </c:pt>
                <c:pt idx="78">
                  <c:v>0.14615814769569588</c:v>
                </c:pt>
                <c:pt idx="79">
                  <c:v>0.13966197682285017</c:v>
                </c:pt>
                <c:pt idx="80">
                  <c:v>0.12671922019498874</c:v>
                </c:pt>
                <c:pt idx="81">
                  <c:v>0.11210198476367811</c:v>
                </c:pt>
                <c:pt idx="82">
                  <c:v>0.10553330990088554</c:v>
                </c:pt>
                <c:pt idx="83">
                  <c:v>8.4062969906910243E-2</c:v>
                </c:pt>
                <c:pt idx="84">
                  <c:v>7.3770774915080009E-2</c:v>
                </c:pt>
                <c:pt idx="85">
                  <c:v>6.7901023973764241E-2</c:v>
                </c:pt>
                <c:pt idx="86">
                  <c:v>6.2450128882566479E-2</c:v>
                </c:pt>
                <c:pt idx="87">
                  <c:v>5.9191884837447452E-2</c:v>
                </c:pt>
                <c:pt idx="88">
                  <c:v>5.418075232053824E-2</c:v>
                </c:pt>
                <c:pt idx="89">
                  <c:v>4.6758497255000829E-2</c:v>
                </c:pt>
                <c:pt idx="90">
                  <c:v>4.1952566441748641E-2</c:v>
                </c:pt>
              </c:numCache>
            </c:numRef>
          </c:yVal>
          <c:smooth val="0"/>
        </c:ser>
        <c:ser>
          <c:idx val="1"/>
          <c:order val="1"/>
          <c:spPr>
            <a:ln w="38100">
              <a:solidFill>
                <a:srgbClr val="969696"/>
              </a:solidFill>
              <a:prstDash val="solid"/>
            </a:ln>
          </c:spPr>
          <c:marker>
            <c:symbol val="none"/>
          </c:marker>
          <c:xVal>
            <c:numRef>
              <c:f>'1a data'!$D$1:$CP$1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'1a data'!$D$3:$CP$3</c:f>
              <c:numCache>
                <c:formatCode>General</c:formatCode>
                <c:ptCount val="91"/>
                <c:pt idx="0">
                  <c:v>0.25051421743533575</c:v>
                </c:pt>
                <c:pt idx="1">
                  <c:v>0.25088573442608303</c:v>
                </c:pt>
                <c:pt idx="2">
                  <c:v>0.25680226731067934</c:v>
                </c:pt>
                <c:pt idx="3">
                  <c:v>0.2644662758114133</c:v>
                </c:pt>
                <c:pt idx="4">
                  <c:v>0.27560938130604407</c:v>
                </c:pt>
                <c:pt idx="5">
                  <c:v>0.29112079490402637</c:v>
                </c:pt>
                <c:pt idx="6">
                  <c:v>0.33833942239949261</c:v>
                </c:pt>
                <c:pt idx="7">
                  <c:v>0.37477818089216441</c:v>
                </c:pt>
                <c:pt idx="8">
                  <c:v>0.38954480424914223</c:v>
                </c:pt>
                <c:pt idx="9">
                  <c:v>0.40178177348255001</c:v>
                </c:pt>
                <c:pt idx="10">
                  <c:v>0.42162924247054301</c:v>
                </c:pt>
                <c:pt idx="11">
                  <c:v>0.43212171931684179</c:v>
                </c:pt>
                <c:pt idx="12">
                  <c:v>0.44847882206748751</c:v>
                </c:pt>
                <c:pt idx="13">
                  <c:v>0.47220195022883288</c:v>
                </c:pt>
                <c:pt idx="14">
                  <c:v>0.48739472846484078</c:v>
                </c:pt>
                <c:pt idx="15">
                  <c:v>0.51234833756173848</c:v>
                </c:pt>
                <c:pt idx="16">
                  <c:v>0.53504551459745719</c:v>
                </c:pt>
                <c:pt idx="17">
                  <c:v>0.55980383456735916</c:v>
                </c:pt>
                <c:pt idx="18">
                  <c:v>0.56070565602733036</c:v>
                </c:pt>
                <c:pt idx="19">
                  <c:v>0.57471508680457761</c:v>
                </c:pt>
                <c:pt idx="20">
                  <c:v>0.57903999852707833</c:v>
                </c:pt>
                <c:pt idx="21">
                  <c:v>0.58082619324849982</c:v>
                </c:pt>
                <c:pt idx="22">
                  <c:v>0.58039264498021526</c:v>
                </c:pt>
                <c:pt idx="23">
                  <c:v>0.58071736336566648</c:v>
                </c:pt>
                <c:pt idx="24">
                  <c:v>0.58528433678980285</c:v>
                </c:pt>
                <c:pt idx="25">
                  <c:v>0.58812298642464711</c:v>
                </c:pt>
                <c:pt idx="26">
                  <c:v>0.58581886008982476</c:v>
                </c:pt>
                <c:pt idx="27">
                  <c:v>0.58898594381195191</c:v>
                </c:pt>
                <c:pt idx="28">
                  <c:v>0.59140458674934793</c:v>
                </c:pt>
                <c:pt idx="29">
                  <c:v>0.59054449827438193</c:v>
                </c:pt>
                <c:pt idx="30">
                  <c:v>0.59052706270456101</c:v>
                </c:pt>
                <c:pt idx="31">
                  <c:v>0.58864570730758425</c:v>
                </c:pt>
                <c:pt idx="32">
                  <c:v>0.58925899906122936</c:v>
                </c:pt>
                <c:pt idx="33">
                  <c:v>0.58527733309151031</c:v>
                </c:pt>
                <c:pt idx="34">
                  <c:v>0.58671140788582832</c:v>
                </c:pt>
                <c:pt idx="35">
                  <c:v>0.58607397418761487</c:v>
                </c:pt>
                <c:pt idx="36">
                  <c:v>0.58396523954901158</c:v>
                </c:pt>
                <c:pt idx="37">
                  <c:v>0.58570714584157102</c:v>
                </c:pt>
                <c:pt idx="38">
                  <c:v>0.58783418672591392</c:v>
                </c:pt>
                <c:pt idx="39">
                  <c:v>0.58939146727563851</c:v>
                </c:pt>
                <c:pt idx="40">
                  <c:v>0.58976961232304193</c:v>
                </c:pt>
                <c:pt idx="41">
                  <c:v>0.58849737934986091</c:v>
                </c:pt>
                <c:pt idx="42">
                  <c:v>0.5888929223445668</c:v>
                </c:pt>
                <c:pt idx="43">
                  <c:v>0.5886379070279143</c:v>
                </c:pt>
                <c:pt idx="44">
                  <c:v>0.58655468959520107</c:v>
                </c:pt>
                <c:pt idx="45">
                  <c:v>0.58828929911705308</c:v>
                </c:pt>
                <c:pt idx="46">
                  <c:v>0.58814372450970709</c:v>
                </c:pt>
                <c:pt idx="47">
                  <c:v>0.59096493466661337</c:v>
                </c:pt>
                <c:pt idx="48">
                  <c:v>0.59190118432499406</c:v>
                </c:pt>
                <c:pt idx="49">
                  <c:v>0.59383576568324326</c:v>
                </c:pt>
                <c:pt idx="50">
                  <c:v>0.59568615728773922</c:v>
                </c:pt>
                <c:pt idx="51">
                  <c:v>0.59484662136826594</c:v>
                </c:pt>
                <c:pt idx="52">
                  <c:v>0.5955172420186895</c:v>
                </c:pt>
                <c:pt idx="53">
                  <c:v>0.59600974839623988</c:v>
                </c:pt>
                <c:pt idx="54">
                  <c:v>0.59467714108440761</c:v>
                </c:pt>
                <c:pt idx="55">
                  <c:v>0.59518202016035915</c:v>
                </c:pt>
                <c:pt idx="56">
                  <c:v>0.59500873965067813</c:v>
                </c:pt>
                <c:pt idx="57">
                  <c:v>0.59480434095633317</c:v>
                </c:pt>
                <c:pt idx="58">
                  <c:v>0.59614976227088834</c:v>
                </c:pt>
                <c:pt idx="59">
                  <c:v>0.59734037412218843</c:v>
                </c:pt>
                <c:pt idx="60">
                  <c:v>0.59839251287770623</c:v>
                </c:pt>
                <c:pt idx="61">
                  <c:v>0.60059990704515698</c:v>
                </c:pt>
                <c:pt idx="62">
                  <c:v>0.59736289889952443</c:v>
                </c:pt>
                <c:pt idx="63">
                  <c:v>0.59663935003214719</c:v>
                </c:pt>
                <c:pt idx="64">
                  <c:v>0.60157157394190697</c:v>
                </c:pt>
                <c:pt idx="65">
                  <c:v>0.59988628331989646</c:v>
                </c:pt>
                <c:pt idx="66">
                  <c:v>0.59813738011897999</c:v>
                </c:pt>
                <c:pt idx="67">
                  <c:v>0.59684295429492362</c:v>
                </c:pt>
                <c:pt idx="68">
                  <c:v>0.59549956157578865</c:v>
                </c:pt>
                <c:pt idx="69">
                  <c:v>0.59618030218670426</c:v>
                </c:pt>
                <c:pt idx="70">
                  <c:v>0.59732741950385748</c:v>
                </c:pt>
                <c:pt idx="71">
                  <c:v>0.59608974051269581</c:v>
                </c:pt>
                <c:pt idx="72">
                  <c:v>0.596829068902479</c:v>
                </c:pt>
                <c:pt idx="73">
                  <c:v>0.59504348833356879</c:v>
                </c:pt>
                <c:pt idx="74">
                  <c:v>0.59213179492769619</c:v>
                </c:pt>
                <c:pt idx="75">
                  <c:v>0.59116915709253115</c:v>
                </c:pt>
                <c:pt idx="76">
                  <c:v>0.59440164826814146</c:v>
                </c:pt>
                <c:pt idx="77">
                  <c:v>0.60361323786456023</c:v>
                </c:pt>
                <c:pt idx="78">
                  <c:v>0.60462346759985552</c:v>
                </c:pt>
                <c:pt idx="79">
                  <c:v>0.60441973740690169</c:v>
                </c:pt>
                <c:pt idx="80">
                  <c:v>0.60516915324165799</c:v>
                </c:pt>
                <c:pt idx="81">
                  <c:v>0.60209488020117252</c:v>
                </c:pt>
                <c:pt idx="82">
                  <c:v>0.59816563418125668</c:v>
                </c:pt>
                <c:pt idx="83">
                  <c:v>0.5934601840365753</c:v>
                </c:pt>
                <c:pt idx="84">
                  <c:v>0.59291568740623535</c:v>
                </c:pt>
                <c:pt idx="85">
                  <c:v>0.59000066573999144</c:v>
                </c:pt>
                <c:pt idx="86">
                  <c:v>0.58506877139875246</c:v>
                </c:pt>
                <c:pt idx="87">
                  <c:v>0.58040237352779667</c:v>
                </c:pt>
                <c:pt idx="88">
                  <c:v>0.57574377472285798</c:v>
                </c:pt>
                <c:pt idx="89">
                  <c:v>0.57168838431816649</c:v>
                </c:pt>
                <c:pt idx="90">
                  <c:v>0.56591336628283917</c:v>
                </c:pt>
              </c:numCache>
            </c:numRef>
          </c:yVal>
          <c:smooth val="0"/>
        </c:ser>
        <c:ser>
          <c:idx val="2"/>
          <c:order val="2"/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'1a data'!$D$1:$CP$1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'1a data'!$D$4:$CP$4</c:f>
              <c:numCache>
                <c:formatCode>General</c:formatCode>
                <c:ptCount val="91"/>
                <c:pt idx="0">
                  <c:v>0</c:v>
                </c:pt>
                <c:pt idx="1">
                  <c:v>1.8105347548506114E-6</c:v>
                </c:pt>
                <c:pt idx="2">
                  <c:v>0</c:v>
                </c:pt>
                <c:pt idx="3">
                  <c:v>0</c:v>
                </c:pt>
                <c:pt idx="4">
                  <c:v>1.8633470415690243E-6</c:v>
                </c:pt>
                <c:pt idx="5">
                  <c:v>0</c:v>
                </c:pt>
                <c:pt idx="6">
                  <c:v>2.0198404095730255E-6</c:v>
                </c:pt>
                <c:pt idx="7">
                  <c:v>1.8895870022660233E-6</c:v>
                </c:pt>
                <c:pt idx="8">
                  <c:v>2.9110188772295044E-6</c:v>
                </c:pt>
                <c:pt idx="9">
                  <c:v>2.7266744217016812E-6</c:v>
                </c:pt>
                <c:pt idx="10">
                  <c:v>3.1025458037510317E-6</c:v>
                </c:pt>
                <c:pt idx="11">
                  <c:v>9.2188958696344142E-6</c:v>
                </c:pt>
                <c:pt idx="12">
                  <c:v>2.0284964033889044E-5</c:v>
                </c:pt>
                <c:pt idx="13">
                  <c:v>6.9974832141077241E-5</c:v>
                </c:pt>
                <c:pt idx="14">
                  <c:v>8.9527654061946974E-4</c:v>
                </c:pt>
                <c:pt idx="15">
                  <c:v>8.5066759089228797E-3</c:v>
                </c:pt>
                <c:pt idx="16">
                  <c:v>3.812452964620449E-2</c:v>
                </c:pt>
                <c:pt idx="17">
                  <c:v>6.6505208543644542E-2</c:v>
                </c:pt>
                <c:pt idx="18">
                  <c:v>0.11724137201146817</c:v>
                </c:pt>
                <c:pt idx="19">
                  <c:v>0.18394572494271647</c:v>
                </c:pt>
                <c:pt idx="20">
                  <c:v>0.25996330569423703</c:v>
                </c:pt>
                <c:pt idx="21">
                  <c:v>0.34306006580135978</c:v>
                </c:pt>
                <c:pt idx="22">
                  <c:v>0.41398721155213908</c:v>
                </c:pt>
                <c:pt idx="23">
                  <c:v>0.47715618903743584</c:v>
                </c:pt>
                <c:pt idx="24">
                  <c:v>0.54113613140346883</c:v>
                </c:pt>
                <c:pt idx="25">
                  <c:v>0.60222502273775336</c:v>
                </c:pt>
                <c:pt idx="26">
                  <c:v>0.65989214930882467</c:v>
                </c:pt>
                <c:pt idx="27">
                  <c:v>0.71222822638539041</c:v>
                </c:pt>
                <c:pt idx="28">
                  <c:v>0.75603860652126453</c:v>
                </c:pt>
                <c:pt idx="29">
                  <c:v>0.79447825290150387</c:v>
                </c:pt>
                <c:pt idx="30">
                  <c:v>0.82788170722185017</c:v>
                </c:pt>
                <c:pt idx="31">
                  <c:v>0.85181934331230325</c:v>
                </c:pt>
                <c:pt idx="32">
                  <c:v>0.87427163658581186</c:v>
                </c:pt>
                <c:pt idx="33">
                  <c:v>0.89635589433480378</c:v>
                </c:pt>
                <c:pt idx="34">
                  <c:v>0.91375997031265088</c:v>
                </c:pt>
                <c:pt idx="35">
                  <c:v>0.93300362668762837</c:v>
                </c:pt>
                <c:pt idx="36">
                  <c:v>0.95612974035275444</c:v>
                </c:pt>
                <c:pt idx="37">
                  <c:v>0.97788980457401431</c:v>
                </c:pt>
                <c:pt idx="38">
                  <c:v>0.99525805725829708</c:v>
                </c:pt>
                <c:pt idx="39">
                  <c:v>1.0162757673940865</c:v>
                </c:pt>
                <c:pt idx="40">
                  <c:v>1.0343551869480698</c:v>
                </c:pt>
                <c:pt idx="41">
                  <c:v>1.0476466090161347</c:v>
                </c:pt>
                <c:pt idx="42">
                  <c:v>1.0585894504859084</c:v>
                </c:pt>
                <c:pt idx="43">
                  <c:v>1.0753622856697063</c:v>
                </c:pt>
                <c:pt idx="44">
                  <c:v>1.0817635277655404</c:v>
                </c:pt>
                <c:pt idx="45">
                  <c:v>1.0913368771811141</c:v>
                </c:pt>
                <c:pt idx="46">
                  <c:v>1.0965797927909084</c:v>
                </c:pt>
                <c:pt idx="47">
                  <c:v>1.0998105472072364</c:v>
                </c:pt>
                <c:pt idx="48">
                  <c:v>1.0928473388204247</c:v>
                </c:pt>
                <c:pt idx="49">
                  <c:v>1.0790628360807559</c:v>
                </c:pt>
                <c:pt idx="50">
                  <c:v>1.067641340350054</c:v>
                </c:pt>
                <c:pt idx="51">
                  <c:v>1.0578945002709619</c:v>
                </c:pt>
                <c:pt idx="52">
                  <c:v>1.0422322615738506</c:v>
                </c:pt>
                <c:pt idx="53">
                  <c:v>1.024580833801968</c:v>
                </c:pt>
                <c:pt idx="54">
                  <c:v>1.0025225338474721</c:v>
                </c:pt>
                <c:pt idx="55">
                  <c:v>0.97237321102098695</c:v>
                </c:pt>
                <c:pt idx="56">
                  <c:v>0.92939343393091967</c:v>
                </c:pt>
                <c:pt idx="57">
                  <c:v>0.87775618228020047</c:v>
                </c:pt>
                <c:pt idx="58">
                  <c:v>0.80313168240990318</c:v>
                </c:pt>
                <c:pt idx="59">
                  <c:v>0.72760802828844728</c:v>
                </c:pt>
                <c:pt idx="60">
                  <c:v>0.63583514778847661</c:v>
                </c:pt>
                <c:pt idx="61">
                  <c:v>0.53341321411635223</c:v>
                </c:pt>
                <c:pt idx="62">
                  <c:v>0.43325361461830836</c:v>
                </c:pt>
                <c:pt idx="63">
                  <c:v>0.33794334600545389</c:v>
                </c:pt>
                <c:pt idx="64">
                  <c:v>0.25778810398614799</c:v>
                </c:pt>
                <c:pt idx="65">
                  <c:v>0.19364114730046844</c:v>
                </c:pt>
                <c:pt idx="66">
                  <c:v>0.14930735437329068</c:v>
                </c:pt>
                <c:pt idx="67">
                  <c:v>0.11845198008137248</c:v>
                </c:pt>
                <c:pt idx="68">
                  <c:v>9.6137987309874814E-2</c:v>
                </c:pt>
                <c:pt idx="69">
                  <c:v>8.1678991727562961E-2</c:v>
                </c:pt>
                <c:pt idx="70">
                  <c:v>7.4103219000296622E-2</c:v>
                </c:pt>
                <c:pt idx="71">
                  <c:v>6.4880073205896838E-2</c:v>
                </c:pt>
                <c:pt idx="72">
                  <c:v>5.6637009811930095E-2</c:v>
                </c:pt>
                <c:pt idx="73">
                  <c:v>5.1978319952835521E-2</c:v>
                </c:pt>
                <c:pt idx="74">
                  <c:v>4.5655679220889069E-2</c:v>
                </c:pt>
                <c:pt idx="75">
                  <c:v>3.9910928392161808E-2</c:v>
                </c:pt>
                <c:pt idx="76">
                  <c:v>3.4063287511753575E-2</c:v>
                </c:pt>
                <c:pt idx="77">
                  <c:v>2.9773600104198047E-2</c:v>
                </c:pt>
                <c:pt idx="78">
                  <c:v>2.5661451488547832E-2</c:v>
                </c:pt>
                <c:pt idx="79">
                  <c:v>2.2586450767257672E-2</c:v>
                </c:pt>
                <c:pt idx="80">
                  <c:v>1.9789936635352137E-2</c:v>
                </c:pt>
                <c:pt idx="81">
                  <c:v>1.6162421379033051E-2</c:v>
                </c:pt>
                <c:pt idx="82">
                  <c:v>1.6062002062765878E-2</c:v>
                </c:pt>
                <c:pt idx="83">
                  <c:v>1.5276742842868842E-2</c:v>
                </c:pt>
                <c:pt idx="84">
                  <c:v>1.2825895855094102E-2</c:v>
                </c:pt>
                <c:pt idx="85">
                  <c:v>1.1196962688096656E-2</c:v>
                </c:pt>
                <c:pt idx="86">
                  <c:v>7.6964118321230087E-3</c:v>
                </c:pt>
                <c:pt idx="87">
                  <c:v>6.6808459978245265E-3</c:v>
                </c:pt>
                <c:pt idx="88">
                  <c:v>7.0922431801791171E-3</c:v>
                </c:pt>
                <c:pt idx="89">
                  <c:v>6.8048236930848245E-3</c:v>
                </c:pt>
                <c:pt idx="90">
                  <c:v>7.2168970677074923E-3</c:v>
                </c:pt>
              </c:numCache>
            </c:numRef>
          </c:yVal>
          <c:smooth val="0"/>
        </c:ser>
        <c:ser>
          <c:idx val="3"/>
          <c:order val="3"/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'1a data'!$D$1:$CP$1</c:f>
              <c:numCache>
                <c:formatCode>General</c:formatCod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</c:numCache>
            </c:numRef>
          </c:xVal>
          <c:yVal>
            <c:numRef>
              <c:f>'1a data'!$D$5:$CP$5</c:f>
              <c:numCache>
                <c:formatCode>General</c:formatCode>
                <c:ptCount val="91"/>
                <c:pt idx="0">
                  <c:v>0.31174098286188223</c:v>
                </c:pt>
                <c:pt idx="1">
                  <c:v>0.30855589639611275</c:v>
                </c:pt>
                <c:pt idx="2">
                  <c:v>0.32462499017270918</c:v>
                </c:pt>
                <c:pt idx="3">
                  <c:v>0.34998669832083201</c:v>
                </c:pt>
                <c:pt idx="4">
                  <c:v>0.3722461054170525</c:v>
                </c:pt>
                <c:pt idx="5">
                  <c:v>0.41113285893316537</c:v>
                </c:pt>
                <c:pt idx="6">
                  <c:v>0.45976664070101592</c:v>
                </c:pt>
                <c:pt idx="7">
                  <c:v>0.50872639085534022</c:v>
                </c:pt>
                <c:pt idx="8">
                  <c:v>0.52971413292702973</c:v>
                </c:pt>
                <c:pt idx="9">
                  <c:v>0.53856318526715674</c:v>
                </c:pt>
                <c:pt idx="10">
                  <c:v>0.54409884376389939</c:v>
                </c:pt>
                <c:pt idx="11">
                  <c:v>0.55997614771664894</c:v>
                </c:pt>
                <c:pt idx="12">
                  <c:v>0.57941665912479101</c:v>
                </c:pt>
                <c:pt idx="13">
                  <c:v>0.59123060565972341</c:v>
                </c:pt>
                <c:pt idx="14">
                  <c:v>0.60616039887539819</c:v>
                </c:pt>
                <c:pt idx="15">
                  <c:v>0.61571278474082891</c:v>
                </c:pt>
                <c:pt idx="16">
                  <c:v>0.62755122224204796</c:v>
                </c:pt>
                <c:pt idx="17">
                  <c:v>0.63955438694343836</c:v>
                </c:pt>
                <c:pt idx="18">
                  <c:v>0.6058852425846164</c:v>
                </c:pt>
                <c:pt idx="19">
                  <c:v>0.56380652392255104</c:v>
                </c:pt>
                <c:pt idx="20">
                  <c:v>0.5690736061233016</c:v>
                </c:pt>
                <c:pt idx="21">
                  <c:v>0.58612981393917163</c:v>
                </c:pt>
                <c:pt idx="22">
                  <c:v>0.5848964471016499</c:v>
                </c:pt>
                <c:pt idx="23">
                  <c:v>0.58986889472012438</c:v>
                </c:pt>
                <c:pt idx="24">
                  <c:v>0.59397943787539942</c:v>
                </c:pt>
                <c:pt idx="25">
                  <c:v>0.59904439371319673</c:v>
                </c:pt>
                <c:pt idx="26">
                  <c:v>0.60018809344278001</c:v>
                </c:pt>
                <c:pt idx="27">
                  <c:v>0.60133158159218425</c:v>
                </c:pt>
                <c:pt idx="28">
                  <c:v>0.60135468879135967</c:v>
                </c:pt>
                <c:pt idx="29">
                  <c:v>0.6034815268245709</c:v>
                </c:pt>
                <c:pt idx="30">
                  <c:v>0.60216205973938353</c:v>
                </c:pt>
                <c:pt idx="31">
                  <c:v>0.60545810178712767</c:v>
                </c:pt>
                <c:pt idx="32">
                  <c:v>0.60730411027898168</c:v>
                </c:pt>
                <c:pt idx="33">
                  <c:v>0.60946730353038292</c:v>
                </c:pt>
                <c:pt idx="34">
                  <c:v>0.60728667041420148</c:v>
                </c:pt>
                <c:pt idx="35">
                  <c:v>0.60109958956096032</c:v>
                </c:pt>
                <c:pt idx="36">
                  <c:v>0.59695898577526585</c:v>
                </c:pt>
                <c:pt idx="37">
                  <c:v>0.59528270048877596</c:v>
                </c:pt>
                <c:pt idx="38">
                  <c:v>0.5943271085190015</c:v>
                </c:pt>
                <c:pt idx="39">
                  <c:v>0.59277810407424247</c:v>
                </c:pt>
                <c:pt idx="40">
                  <c:v>0.59147550173005115</c:v>
                </c:pt>
                <c:pt idx="41">
                  <c:v>0.59123111454608768</c:v>
                </c:pt>
                <c:pt idx="42">
                  <c:v>0.59129440327161187</c:v>
                </c:pt>
                <c:pt idx="43">
                  <c:v>0.59187683027507132</c:v>
                </c:pt>
                <c:pt idx="44">
                  <c:v>0.59507113627644836</c:v>
                </c:pt>
                <c:pt idx="45">
                  <c:v>0.59635308753605554</c:v>
                </c:pt>
                <c:pt idx="46">
                  <c:v>0.6033001147539917</c:v>
                </c:pt>
                <c:pt idx="47">
                  <c:v>0.61067073245735892</c:v>
                </c:pt>
                <c:pt idx="48">
                  <c:v>0.61779330166334412</c:v>
                </c:pt>
                <c:pt idx="49">
                  <c:v>0.62496631491971388</c:v>
                </c:pt>
                <c:pt idx="50">
                  <c:v>0.62904446834453176</c:v>
                </c:pt>
                <c:pt idx="51">
                  <c:v>0.6369556848737209</c:v>
                </c:pt>
                <c:pt idx="52">
                  <c:v>0.64415769754124141</c:v>
                </c:pt>
                <c:pt idx="53">
                  <c:v>0.65562965622042302</c:v>
                </c:pt>
                <c:pt idx="54">
                  <c:v>0.66803658238052332</c:v>
                </c:pt>
                <c:pt idx="55">
                  <c:v>0.67973494082557118</c:v>
                </c:pt>
                <c:pt idx="56">
                  <c:v>0.68902311599112698</c:v>
                </c:pt>
                <c:pt idx="57">
                  <c:v>0.69989380397024525</c:v>
                </c:pt>
                <c:pt idx="58">
                  <c:v>0.70675122909126886</c:v>
                </c:pt>
                <c:pt idx="59">
                  <c:v>0.71070005824408422</c:v>
                </c:pt>
                <c:pt idx="60">
                  <c:v>0.71331874299993359</c:v>
                </c:pt>
                <c:pt idx="61">
                  <c:v>0.71294930787153443</c:v>
                </c:pt>
                <c:pt idx="62">
                  <c:v>0.71227310633256335</c:v>
                </c:pt>
                <c:pt idx="63">
                  <c:v>0.71162188764602041</c:v>
                </c:pt>
                <c:pt idx="64">
                  <c:v>0.7108921482379893</c:v>
                </c:pt>
                <c:pt idx="65">
                  <c:v>0.70518576311405967</c:v>
                </c:pt>
                <c:pt idx="66">
                  <c:v>0.70581932075571707</c:v>
                </c:pt>
                <c:pt idx="67">
                  <c:v>0.7029839747938661</c:v>
                </c:pt>
                <c:pt idx="68">
                  <c:v>0.70564736493009705</c:v>
                </c:pt>
                <c:pt idx="69">
                  <c:v>0.7076109888861265</c:v>
                </c:pt>
                <c:pt idx="70">
                  <c:v>0.71167232429557414</c:v>
                </c:pt>
                <c:pt idx="71">
                  <c:v>0.71422361584177152</c:v>
                </c:pt>
                <c:pt idx="72">
                  <c:v>0.7169872225327597</c:v>
                </c:pt>
                <c:pt idx="73">
                  <c:v>0.72334518413557525</c:v>
                </c:pt>
                <c:pt idx="74">
                  <c:v>0.72912930312575319</c:v>
                </c:pt>
                <c:pt idx="75">
                  <c:v>0.73567022790322179</c:v>
                </c:pt>
                <c:pt idx="76">
                  <c:v>0.74089854370599184</c:v>
                </c:pt>
                <c:pt idx="77">
                  <c:v>0.7485106667358733</c:v>
                </c:pt>
                <c:pt idx="78">
                  <c:v>0.75595277718675913</c:v>
                </c:pt>
                <c:pt idx="79">
                  <c:v>0.76401967256504777</c:v>
                </c:pt>
                <c:pt idx="80">
                  <c:v>0.77623894335283217</c:v>
                </c:pt>
                <c:pt idx="81">
                  <c:v>0.7885328433774621</c:v>
                </c:pt>
                <c:pt idx="82">
                  <c:v>0.80412194820942817</c:v>
                </c:pt>
                <c:pt idx="83">
                  <c:v>0.82228294604466623</c:v>
                </c:pt>
                <c:pt idx="84">
                  <c:v>0.84298204900186313</c:v>
                </c:pt>
                <c:pt idx="85">
                  <c:v>0.86598766007700723</c:v>
                </c:pt>
                <c:pt idx="86">
                  <c:v>0.89209129274412435</c:v>
                </c:pt>
                <c:pt idx="87">
                  <c:v>0.92268355272193026</c:v>
                </c:pt>
                <c:pt idx="88">
                  <c:v>0.95913466496395106</c:v>
                </c:pt>
                <c:pt idx="89">
                  <c:v>0.98850669463454122</c:v>
                </c:pt>
                <c:pt idx="90">
                  <c:v>1.0813669398975907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649088"/>
        <c:axId val="88655360"/>
      </c:scatterChart>
      <c:valAx>
        <c:axId val="88649088"/>
        <c:scaling>
          <c:orientation val="minMax"/>
          <c:max val="9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0.50055502138140318"/>
              <c:y val="0.942903707598007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655360"/>
        <c:crosses val="autoZero"/>
        <c:crossBetween val="midCat"/>
      </c:valAx>
      <c:valAx>
        <c:axId val="88655360"/>
        <c:scaling>
          <c:orientation val="minMax"/>
          <c:max val="1.2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ot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 Capita Value, Relative to Avg Labor income</a:t>
                </a:r>
              </a:p>
            </c:rich>
          </c:tx>
          <c:layout>
            <c:manualLayout>
              <c:xMode val="edge"/>
              <c:yMode val="edge"/>
              <c:x val="1.1098117685784327E-3"/>
              <c:y val="0.20943878221595594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649088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0.81948</cdr:x>
      <cdr:y>0.35462</cdr:y>
    </cdr:from>
    <cdr:to>
      <cdr:x>0.96137</cdr:x>
      <cdr:y>0.39754</cdr:y>
    </cdr:to>
    <cdr:sp macro="" textlink="">
      <cdr:nvSpPr>
        <cdr:cNvPr id="3686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98828" y="2227494"/>
          <a:ext cx="1229111" cy="269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 Cons-Hi Inc</a:t>
          </a:r>
        </a:p>
      </cdr:txBody>
    </cdr:sp>
  </cdr:relSizeAnchor>
  <cdr:relSizeAnchor xmlns:cdr="http://schemas.openxmlformats.org/drawingml/2006/chartDrawing">
    <cdr:from>
      <cdr:x>0.78009</cdr:x>
      <cdr:y>0.69216</cdr:y>
    </cdr:from>
    <cdr:to>
      <cdr:x>0.99123</cdr:x>
      <cdr:y>0.74611</cdr:y>
    </cdr:to>
    <cdr:sp macro="" textlink="">
      <cdr:nvSpPr>
        <cdr:cNvPr id="3686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57601" y="4347671"/>
          <a:ext cx="1829069" cy="338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Labor Inc-Developing</a:t>
          </a:r>
        </a:p>
      </cdr:txBody>
    </cdr:sp>
  </cdr:relSizeAnchor>
  <cdr:relSizeAnchor xmlns:cdr="http://schemas.openxmlformats.org/drawingml/2006/chartDrawing">
    <cdr:from>
      <cdr:x>0.77712</cdr:x>
      <cdr:y>0.5041</cdr:y>
    </cdr:from>
    <cdr:to>
      <cdr:x>0.99304</cdr:x>
      <cdr:y>0.55666</cdr:y>
    </cdr:to>
    <cdr:sp macro="" textlink="">
      <cdr:nvSpPr>
        <cdr:cNvPr id="3687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731858" y="3166420"/>
          <a:ext cx="1870451" cy="330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Cons-Developing</a:t>
          </a:r>
        </a:p>
      </cdr:txBody>
    </cdr:sp>
  </cdr:relSizeAnchor>
  <cdr:relSizeAnchor xmlns:cdr="http://schemas.openxmlformats.org/drawingml/2006/chartDrawing">
    <cdr:from>
      <cdr:x>0.57652</cdr:x>
      <cdr:y>0.7608</cdr:y>
    </cdr:from>
    <cdr:to>
      <cdr:x>0.73106</cdr:x>
      <cdr:y>0.80738</cdr:y>
    </cdr:to>
    <cdr:sp macro="" textlink="">
      <cdr:nvSpPr>
        <cdr:cNvPr id="3687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994189" y="4778862"/>
          <a:ext cx="1338649" cy="2925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1400" b="0" i="0" u="none" strike="noStrike" baseline="0">
              <a:solidFill>
                <a:srgbClr val="000000"/>
              </a:solidFill>
              <a:latin typeface="Arial"/>
              <a:cs typeface="Arial"/>
            </a:rPr>
            <a:t>Labor Inc-Hi Inc</a:t>
          </a:r>
        </a:p>
      </cdr:txBody>
    </cdr:sp>
  </cdr:relSizeAnchor>
  <cdr:relSizeAnchor xmlns:cdr="http://schemas.openxmlformats.org/drawingml/2006/chartDrawing">
    <cdr:from>
      <cdr:x>0.10401</cdr:x>
      <cdr:y>0.28026</cdr:y>
    </cdr:from>
    <cdr:to>
      <cdr:x>0.38459</cdr:x>
      <cdr:y>0.41394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901002" y="1760397"/>
          <a:ext cx="2430553" cy="8396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aseline="0"/>
            <a:t>Developing: Kenya, Nigeria, India, Philippines, China, Indonesia</a:t>
          </a:r>
        </a:p>
        <a:p xmlns:a="http://schemas.openxmlformats.org/drawingml/2006/main">
          <a:r>
            <a:rPr lang="en-US" sz="1100" baseline="0"/>
            <a:t> High Income: Germany, Japan, Austria, Finland, Sweden,  United States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8AF66-F549-4D62-A8CA-4CF8357C31BE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15E0-27A2-4ED4-B3B7-77DB8F3DD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97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279E3-A9D9-4DDB-8059-E1EEBD08C6FF}" type="datetimeFigureOut">
              <a:rPr lang="en-US" smtClean="0"/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A59B3-D714-4E7E-A8E9-F29DF2CC1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7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DA50E-F32D-4125-9029-981940C110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8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59B3-D714-4E7E-A8E9-F29DF2CC13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62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A59B3-D714-4E7E-A8E9-F29DF2CC13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9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0CA2-F9CE-4F55-9D52-074598E6B1C1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7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D0247-45AD-4656-A15D-D23021E35CE0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097D9-A228-4DA6-B376-67AC2C9A4E61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1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8814F-A603-4CFB-B5DA-5909A8F4BF5C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7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CC59D-B0A1-4D33-8012-C87E14451DA2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39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A6888-CF30-4880-82F7-1DB32849D278}" type="datetime1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9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ABBB0-8C7F-4E67-A7FA-6B44DA96D38B}" type="datetime1">
              <a:rPr lang="en-US" smtClean="0"/>
              <a:t>8/28/2014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1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6311-1396-4FB1-9788-674952307051}" type="datetime1">
              <a:rPr lang="en-US" smtClean="0"/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C6D3-55E3-4EF0-B4C1-D013EA47C58D}" type="datetime1">
              <a:rPr lang="en-US" smtClean="0"/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27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B83F7-DB86-43FE-B34E-54107646039F}" type="datetime1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3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1CC03-21EE-45CF-9AF2-E36A87D0FC6B}" type="datetime1">
              <a:rPr lang="en-US" smtClean="0"/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6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414C0-5C06-4FD1-824C-54CC404CF568}" type="datetime1">
              <a:rPr lang="en-US" smtClean="0"/>
              <a:t>8/28/2014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58EC3-4A3E-4C89-A4B4-4E6B89EC6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929" y="658724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How Population Aging Affects the </a:t>
            </a:r>
            <a:r>
              <a:rPr lang="en-US" dirty="0" smtClean="0"/>
              <a:t>Macroeconomy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42379"/>
            <a:ext cx="9161929" cy="226902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Ronald Lee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California at Berkeley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Demography and Economics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rlee@demog.berkeley.edu 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PANEL ON DEMOGRAPHICS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Jackson Hole, August 22, 2014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2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346" y="257577"/>
            <a:ext cx="8227454" cy="961623"/>
          </a:xfrm>
        </p:spPr>
        <p:txBody>
          <a:bodyPr>
            <a:noAutofit/>
          </a:bodyPr>
          <a:lstStyle/>
          <a:p>
            <a:r>
              <a:rPr lang="en-US" sz="2800" dirty="0"/>
              <a:t>Support ratios based on the average </a:t>
            </a:r>
            <a:r>
              <a:rPr lang="en-US" sz="2800" dirty="0" smtClean="0"/>
              <a:t>developing country </a:t>
            </a:r>
            <a:r>
              <a:rPr lang="en-US" sz="2800" dirty="0"/>
              <a:t>profiles and UN </a:t>
            </a:r>
            <a:r>
              <a:rPr lang="en-US" sz="2800" dirty="0" smtClean="0"/>
              <a:t>Population Projections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11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371600"/>
            <a:ext cx="668178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985396"/>
              </p:ext>
            </p:extLst>
          </p:nvPr>
        </p:nvGraphicFramePr>
        <p:xfrm>
          <a:off x="1596980" y="5581589"/>
          <a:ext cx="5200918" cy="8954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636"/>
                <a:gridCol w="1067738"/>
                <a:gridCol w="826636"/>
                <a:gridCol w="826636"/>
                <a:gridCol w="826636"/>
                <a:gridCol w="826636"/>
              </a:tblGrid>
              <a:tr h="1773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Rate of change of support ratio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67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China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India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Nigeria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Costa Rica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73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Trough to Peak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0.27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0.67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773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Peak to 2100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smtClean="0">
                          <a:effectLst/>
                        </a:rPr>
                        <a:t>              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07" y="1295401"/>
            <a:ext cx="6681787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133600" y="5486400"/>
          <a:ext cx="4815886" cy="838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286"/>
                <a:gridCol w="950400"/>
                <a:gridCol w="950400"/>
                <a:gridCol w="950400"/>
                <a:gridCol w="950400"/>
              </a:tblGrid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Rate of change of support </a:t>
                      </a:r>
                      <a:r>
                        <a:rPr lang="en-US" sz="1400" u="none" strike="noStrike" dirty="0" smtClean="0">
                          <a:effectLst/>
                        </a:rPr>
                        <a:t>ratio , 2010-2050  (%)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Japan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Spain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94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-0.66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-0.78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-0.34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12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3346" y="257577"/>
            <a:ext cx="8227454" cy="961623"/>
          </a:xfrm>
        </p:spPr>
        <p:txBody>
          <a:bodyPr>
            <a:noAutofit/>
          </a:bodyPr>
          <a:lstStyle/>
          <a:p>
            <a:r>
              <a:rPr lang="en-US" sz="2800" dirty="0"/>
              <a:t>Support ratios based on the average </a:t>
            </a:r>
            <a:r>
              <a:rPr lang="en-US" sz="2800" dirty="0" smtClean="0"/>
              <a:t>rich country </a:t>
            </a:r>
            <a:r>
              <a:rPr lang="en-US" sz="2800" dirty="0"/>
              <a:t>profiles and UN </a:t>
            </a:r>
            <a:r>
              <a:rPr lang="en-US" sz="2800" dirty="0" smtClean="0"/>
              <a:t>Population Projections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440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511" y="103735"/>
            <a:ext cx="8229600" cy="1447800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How the “life cycle deficit” is financed at each age (US  2003)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63" y="1295401"/>
            <a:ext cx="6676047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800" y="2819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Private transfers</a:t>
            </a:r>
          </a:p>
          <a:p>
            <a:r>
              <a:rPr lang="en-US" dirty="0"/>
              <a:t>Public transfers</a:t>
            </a:r>
          </a:p>
          <a:p>
            <a:r>
              <a:rPr lang="en-US" dirty="0"/>
              <a:t>Asset income - savings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657600" y="2944968"/>
            <a:ext cx="457200" cy="147463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3281065"/>
            <a:ext cx="1447800" cy="34592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27013" y="3727640"/>
            <a:ext cx="843298" cy="6919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0913" y="1306016"/>
            <a:ext cx="3352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cs typeface="+mn-cs"/>
              </a:rPr>
              <a:t>For Elderly (65+): How is consumption net of labor income funded? Shares of </a:t>
            </a:r>
            <a:r>
              <a:rPr lang="en-US" altLang="ja-JP" sz="2400" b="1" dirty="0">
                <a:solidFill>
                  <a:prstClr val="black"/>
                </a:solidFill>
                <a:cs typeface="+mn-cs"/>
              </a:rPr>
              <a:t>Family</a:t>
            </a:r>
            <a:r>
              <a:rPr lang="en-US" altLang="ja-JP" sz="24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altLang="ja-JP" sz="2400" b="1" dirty="0">
                <a:solidFill>
                  <a:prstClr val="black"/>
                </a:solidFill>
                <a:cs typeface="+mn-cs"/>
              </a:rPr>
              <a:t>Transfers, Public Transfers</a:t>
            </a:r>
            <a:r>
              <a:rPr lang="en-US" altLang="ja-JP" sz="2400" dirty="0">
                <a:solidFill>
                  <a:prstClr val="black"/>
                </a:solidFill>
                <a:cs typeface="+mn-cs"/>
              </a:rPr>
              <a:t> and </a:t>
            </a:r>
            <a:r>
              <a:rPr lang="en-US" altLang="ja-JP" sz="2400" b="1" dirty="0">
                <a:solidFill>
                  <a:prstClr val="black"/>
                </a:solidFill>
                <a:cs typeface="+mn-cs"/>
              </a:rPr>
              <a:t>Asset income</a:t>
            </a:r>
            <a:r>
              <a:rPr lang="en-US" altLang="ja-JP" sz="24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altLang="ja-JP" sz="2400" b="1" dirty="0" smtClean="0">
                <a:solidFill>
                  <a:prstClr val="black"/>
                </a:solidFill>
                <a:cs typeface="+mn-cs"/>
              </a:rPr>
              <a:t>not saved</a:t>
            </a:r>
            <a:r>
              <a:rPr lang="en-US" altLang="ja-JP" sz="24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en-US" altLang="ja-JP" sz="2400" dirty="0">
                <a:solidFill>
                  <a:prstClr val="black"/>
                </a:solidFill>
                <a:cs typeface="+mn-cs"/>
              </a:rPr>
              <a:t>sum to 1.0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634" y="1603328"/>
            <a:ext cx="5796367" cy="4753021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Ronald Lee, UC Berkeley, 8/22/14, Jackson Hole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2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The </a:t>
            </a:r>
            <a:r>
              <a:rPr lang="en-US" sz="3200" b="1" dirty="0">
                <a:solidFill>
                  <a:schemeClr val="tx2"/>
                </a:solidFill>
              </a:rPr>
              <a:t>“general support ratio” (</a:t>
            </a:r>
            <a:r>
              <a:rPr lang="en-US" sz="3200" b="1" dirty="0" smtClean="0">
                <a:solidFill>
                  <a:schemeClr val="tx2"/>
                </a:solidFill>
              </a:rPr>
              <a:t>GSR) reflects both labor income and asset income: </a:t>
            </a:r>
            <a:r>
              <a:rPr lang="en-US" sz="3200" b="1" dirty="0">
                <a:solidFill>
                  <a:schemeClr val="tx2"/>
                </a:solidFill>
              </a:rPr>
              <a:t>how dependent are </a:t>
            </a:r>
            <a:r>
              <a:rPr lang="en-US" sz="3200" b="1" dirty="0" smtClean="0">
                <a:solidFill>
                  <a:schemeClr val="tx2"/>
                </a:solidFill>
              </a:rPr>
              <a:t>the elderly</a:t>
            </a:r>
            <a:r>
              <a:rPr lang="en-US" sz="3200" b="1" dirty="0">
                <a:solidFill>
                  <a:schemeClr val="tx2"/>
                </a:solidFill>
              </a:rPr>
              <a:t>?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 the elderly actually depend on workers to fund their consumption? </a:t>
            </a:r>
          </a:p>
          <a:p>
            <a:r>
              <a:rPr lang="en-US" dirty="0" smtClean="0"/>
              <a:t>Suppose elderly use their own savings for consumption?</a:t>
            </a:r>
          </a:p>
          <a:p>
            <a:r>
              <a:rPr lang="en-US" dirty="0" smtClean="0"/>
              <a:t>GSR reflects use of asset income by elderly to fund own consumption (asset </a:t>
            </a:r>
            <a:r>
              <a:rPr lang="en-US" dirty="0" err="1" smtClean="0"/>
              <a:t>inc</a:t>
            </a:r>
            <a:r>
              <a:rPr lang="en-US" dirty="0" smtClean="0"/>
              <a:t> – saving).</a:t>
            </a:r>
          </a:p>
          <a:p>
            <a:r>
              <a:rPr lang="en-US" dirty="0" smtClean="0"/>
              <a:t>GSR isolates the impact of population aging on transfers (public and private).</a:t>
            </a:r>
          </a:p>
          <a:p>
            <a:r>
              <a:rPr lang="en-US" dirty="0" smtClean="0"/>
              <a:t>Change in GSR over time shows consequences of pop change if age profiles of consumption, labor income, and asset income remain constant.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305800" cy="7620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Standard support ratios (blue) and general support ratio (red), scaled to 1.0 in 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670" y="914400"/>
            <a:ext cx="877824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760" y="1912937"/>
            <a:ext cx="8153400" cy="4221163"/>
          </a:xfrm>
        </p:spPr>
        <p:txBody>
          <a:bodyPr>
            <a:normAutofit/>
          </a:bodyPr>
          <a:lstStyle/>
          <a:p>
            <a:r>
              <a:rPr lang="en-US" sz="2400" dirty="0"/>
              <a:t>NTA </a:t>
            </a:r>
            <a:r>
              <a:rPr lang="en-US" sz="2400" dirty="0" smtClean="0"/>
              <a:t>goes </a:t>
            </a:r>
            <a:r>
              <a:rPr lang="en-US" sz="2400" dirty="0"/>
              <a:t>beyond national accounts </a:t>
            </a:r>
            <a:r>
              <a:rPr lang="en-US" sz="2400" dirty="0" smtClean="0"/>
              <a:t>in </a:t>
            </a:r>
            <a:r>
              <a:rPr lang="en-US" sz="2400" dirty="0"/>
              <a:t>two important new ways. </a:t>
            </a:r>
          </a:p>
          <a:p>
            <a:pPr lvl="1"/>
            <a:r>
              <a:rPr lang="en-US" sz="2000" dirty="0"/>
              <a:t>breaks down national accounts by age. </a:t>
            </a:r>
          </a:p>
          <a:p>
            <a:pPr lvl="1"/>
            <a:r>
              <a:rPr lang="en-US" sz="2000" dirty="0"/>
              <a:t>estimates transfers within families and households, between households, and through the public sector. </a:t>
            </a:r>
          </a:p>
          <a:p>
            <a:r>
              <a:rPr lang="en-US" sz="2400" dirty="0"/>
              <a:t>Andy Mason and I co-direct NTA</a:t>
            </a:r>
          </a:p>
          <a:p>
            <a:r>
              <a:rPr lang="en-US" sz="2400" dirty="0"/>
              <a:t>45 countries have NTA teams working on their accounts. </a:t>
            </a:r>
          </a:p>
          <a:p>
            <a:r>
              <a:rPr lang="en-US" sz="2400" dirty="0"/>
              <a:t>Based on existing surveys and administrative data</a:t>
            </a:r>
          </a:p>
          <a:p>
            <a:r>
              <a:rPr lang="en-US" sz="2400" dirty="0"/>
              <a:t>Centralized methods, quality control, training, workshops.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93760" y="365125"/>
            <a:ext cx="9760040" cy="1325563"/>
          </a:xfrm>
        </p:spPr>
        <p:txBody>
          <a:bodyPr>
            <a:noAutofit/>
          </a:bodyPr>
          <a:lstStyle/>
          <a:p>
            <a:r>
              <a:rPr lang="en-US" sz="6600" dirty="0"/>
              <a:t>NTA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9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with NTA Teams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3</a:t>
            </a:fld>
            <a:endParaRPr lang="en-US"/>
          </a:p>
        </p:txBody>
      </p:sp>
      <p:pic>
        <p:nvPicPr>
          <p:cNvPr id="8194" name="Picture 2" descr="NTA map October 20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17" y="1524001"/>
            <a:ext cx="8385921" cy="464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Recent publications, both free downloads (see ntaccounts.org)</a:t>
            </a:r>
            <a:endParaRPr lang="en-US" dirty="0"/>
          </a:p>
        </p:txBody>
      </p:sp>
      <p:pic>
        <p:nvPicPr>
          <p:cNvPr id="2050" name="Picture 2" descr="NTA_book_cov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77779"/>
            <a:ext cx="2590801" cy="405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1799327"/>
            <a:ext cx="3200400" cy="3834441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81200" y="5867401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 coming: special NTA issue of </a:t>
            </a:r>
            <a:r>
              <a:rPr lang="en-US" sz="2400" b="1" i="1" dirty="0"/>
              <a:t>Journal of Economics of Aging</a:t>
            </a:r>
          </a:p>
        </p:txBody>
      </p:sp>
    </p:spTree>
    <p:extLst>
      <p:ext uri="{BB962C8B-B14F-4D97-AF65-F5344CB8AC3E}">
        <p14:creationId xmlns:p14="http://schemas.microsoft.com/office/powerpoint/2010/main" val="17545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365125"/>
            <a:ext cx="10676964" cy="918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The basic budget identity: Inflows = Outflows at each age for individual or for generation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98783" y="1861066"/>
            <a:ext cx="5129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Cons   +    Transfers Given   +  Saving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469582" y="2001797"/>
            <a:ext cx="10460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9282" y="1842246"/>
            <a:ext cx="5405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Asset </a:t>
            </a:r>
            <a:r>
              <a:rPr lang="en-US" sz="2400" dirty="0" err="1" smtClean="0"/>
              <a:t>Inc</a:t>
            </a:r>
            <a:r>
              <a:rPr lang="en-US" sz="2400" dirty="0" smtClean="0"/>
              <a:t> +  </a:t>
            </a:r>
            <a:r>
              <a:rPr lang="en-US" sz="2400" dirty="0"/>
              <a:t>Labor </a:t>
            </a:r>
            <a:r>
              <a:rPr lang="en-US" sz="2400" dirty="0" err="1"/>
              <a:t>Inc</a:t>
            </a:r>
            <a:r>
              <a:rPr lang="en-US" sz="2400" dirty="0"/>
              <a:t> </a:t>
            </a:r>
            <a:r>
              <a:rPr lang="en-US" sz="2400" dirty="0" smtClean="0"/>
              <a:t>+    Transfers Rcvd   =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94560" y="1371600"/>
            <a:ext cx="336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Income </a:t>
            </a:r>
            <a:r>
              <a:rPr lang="en-US" sz="2800" dirty="0" smtClean="0"/>
              <a:t>inflows     =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1373386"/>
            <a:ext cx="3779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Expenditure</a:t>
            </a:r>
            <a:r>
              <a:rPr lang="en-US" dirty="0"/>
              <a:t> </a:t>
            </a:r>
            <a:r>
              <a:rPr lang="en-US" sz="2400" dirty="0"/>
              <a:t>outflows</a:t>
            </a:r>
          </a:p>
        </p:txBody>
      </p:sp>
      <p:sp>
        <p:nvSpPr>
          <p:cNvPr id="3" name="Left Brace 2"/>
          <p:cNvSpPr/>
          <p:nvPr/>
        </p:nvSpPr>
        <p:spPr>
          <a:xfrm rot="5400000">
            <a:off x="2674773" y="-388772"/>
            <a:ext cx="346135" cy="5077118"/>
          </a:xfrm>
          <a:prstGeom prst="lef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5400000">
            <a:off x="7828500" y="-173865"/>
            <a:ext cx="277772" cy="4585446"/>
          </a:xfrm>
          <a:prstGeom prst="lef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16940" y="4282704"/>
            <a:ext cx="695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Transfers </a:t>
            </a:r>
            <a:r>
              <a:rPr lang="en-US" sz="2400" dirty="0"/>
              <a:t>Rcvd </a:t>
            </a:r>
            <a:r>
              <a:rPr lang="en-US" sz="2400" dirty="0" smtClean="0"/>
              <a:t>- Transfers </a:t>
            </a:r>
            <a:r>
              <a:rPr lang="en-US" sz="2400" dirty="0"/>
              <a:t>Given   +   </a:t>
            </a:r>
            <a:r>
              <a:rPr lang="en-US" sz="2400" dirty="0" smtClean="0"/>
              <a:t> Asset </a:t>
            </a:r>
            <a:r>
              <a:rPr lang="en-US" sz="2400" dirty="0" err="1" smtClean="0"/>
              <a:t>Inc</a:t>
            </a:r>
            <a:r>
              <a:rPr lang="en-US" sz="2400" dirty="0" smtClean="0"/>
              <a:t>  - Saving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540975" y="4263884"/>
            <a:ext cx="2675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/>
              <a:t>Cons   </a:t>
            </a:r>
            <a:r>
              <a:rPr lang="en-US" sz="2400" dirty="0" smtClean="0"/>
              <a:t>-  </a:t>
            </a:r>
            <a:r>
              <a:rPr lang="en-US" sz="2400" dirty="0"/>
              <a:t>Labor </a:t>
            </a:r>
            <a:r>
              <a:rPr lang="en-US" sz="2400" dirty="0" err="1" smtClean="0"/>
              <a:t>Inc</a:t>
            </a:r>
            <a:r>
              <a:rPr lang="en-US" sz="2400" dirty="0" smtClean="0"/>
              <a:t>  =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42364" y="3874410"/>
            <a:ext cx="3706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Life cycle deficit             =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599063" y="3851748"/>
            <a:ext cx="3779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Reallocations</a:t>
            </a:r>
            <a:endParaRPr lang="en-US" sz="2400" dirty="0"/>
          </a:p>
        </p:txBody>
      </p:sp>
      <p:sp>
        <p:nvSpPr>
          <p:cNvPr id="20" name="Left Brace 19"/>
          <p:cNvSpPr/>
          <p:nvPr/>
        </p:nvSpPr>
        <p:spPr>
          <a:xfrm rot="5400000">
            <a:off x="1585220" y="3435583"/>
            <a:ext cx="230273" cy="2294966"/>
          </a:xfrm>
          <a:prstGeom prst="lef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5400000">
            <a:off x="6476136" y="1248508"/>
            <a:ext cx="202038" cy="6696635"/>
          </a:xfrm>
          <a:prstGeom prst="leftBrac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28837" y="2821871"/>
            <a:ext cx="3911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OR, rearrange to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397540" y="5401885"/>
            <a:ext cx="11308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NTA estimates these flows, and subcomponents, public and private, and by specific type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“Age Profiles”.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692899"/>
              </p:ext>
            </p:extLst>
          </p:nvPr>
        </p:nvGraphicFramePr>
        <p:xfrm>
          <a:off x="2224007" y="288324"/>
          <a:ext cx="8203293" cy="588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104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sz="2600" dirty="0"/>
              <a:t>Age profiles may change: US cons over past half century: 1960, 1981 and 2007 (Ratio to labor income ages 30-49).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52" y="2057401"/>
            <a:ext cx="8899549" cy="32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800" y="5715001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US National Transfer Accounts, Lee, Donehower and Miller, 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58EC3-4A3E-4C89-A4B4-4E6B89EC6D68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277095"/>
            <a:ext cx="867536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4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Population age distributions and support ratios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working age people are available to support a society’s consumers? </a:t>
            </a:r>
          </a:p>
          <a:p>
            <a:r>
              <a:rPr lang="en-US" dirty="0" smtClean="0"/>
              <a:t>Calculate hypothetical workers and consumers multiplying changing population age distributions times baseline NTA age profiles.</a:t>
            </a:r>
          </a:p>
          <a:p>
            <a:r>
              <a:rPr lang="en-US" dirty="0" smtClean="0"/>
              <a:t>“Support ratio” is: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Resources available </a:t>
            </a:r>
            <a:r>
              <a:rPr lang="en-US" dirty="0"/>
              <a:t>per capita </a:t>
            </a:r>
            <a:r>
              <a:rPr lang="en-US" dirty="0" smtClean="0"/>
              <a:t>are proportional </a:t>
            </a:r>
            <a:r>
              <a:rPr lang="en-US" dirty="0"/>
              <a:t>to this support </a:t>
            </a:r>
            <a:r>
              <a:rPr lang="en-US" dirty="0" smtClean="0"/>
              <a:t>ratio.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Lee, UC Berkeley, 8/22/14, Jackson Hole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390CE-9936-48AD-9998-32B0D193AD39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34000" y="3733801"/>
          <a:ext cx="3581400" cy="97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3" imgW="1536480" imgH="419040" progId="Equation.DSMT4">
                  <p:embed/>
                </p:oleObj>
              </mc:Choice>
              <mc:Fallback>
                <p:oleObj name="Equation" r:id="rId3" imgW="1536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34000" y="3733801"/>
                        <a:ext cx="3581400" cy="976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8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760</Words>
  <Application>Microsoft Office PowerPoint</Application>
  <PresentationFormat>Custom</PresentationFormat>
  <Paragraphs>130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How Population Aging Affects the Macroeconomy</vt:lpstr>
      <vt:lpstr>NTA</vt:lpstr>
      <vt:lpstr>Countries with NTA Teams</vt:lpstr>
      <vt:lpstr>Recent publications, both free downloads (see ntaccounts.org)</vt:lpstr>
      <vt:lpstr>The basic budget identity: Inflows = Outflows at each age for individual or for generation</vt:lpstr>
      <vt:lpstr>PowerPoint Presentation</vt:lpstr>
      <vt:lpstr>Age profiles may change: US cons over past half century: 1960, 1981 and 2007 (Ratio to labor income ages 30-49).</vt:lpstr>
      <vt:lpstr>PowerPoint Presentation</vt:lpstr>
      <vt:lpstr>Population age distributions and support ratios</vt:lpstr>
      <vt:lpstr>PowerPoint Presentation</vt:lpstr>
      <vt:lpstr>Support ratios based on the average developing country profiles and UN Population Projections</vt:lpstr>
      <vt:lpstr>Support ratios based on the average rich country profiles and UN Population Projections</vt:lpstr>
      <vt:lpstr>How the “life cycle deficit” is financed at each age (US  2003) </vt:lpstr>
      <vt:lpstr>For Elderly (65+): How is consumption net of labor income funded? Shares of Family Transfers, Public Transfers and Asset income not saved sum to 1.0</vt:lpstr>
      <vt:lpstr>The “general support ratio” (GSR) reflects both labor income and asset income: how dependent are the elderly?</vt:lpstr>
      <vt:lpstr>Standard support ratios (blue) and general support ratio (red), scaled to 1.0 in 2010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rlee</dc:creator>
  <cp:lastModifiedBy>Andy</cp:lastModifiedBy>
  <cp:revision>30</cp:revision>
  <cp:lastPrinted>2014-08-15T18:50:26Z</cp:lastPrinted>
  <dcterms:created xsi:type="dcterms:W3CDTF">2014-08-13T22:45:01Z</dcterms:created>
  <dcterms:modified xsi:type="dcterms:W3CDTF">2014-08-28T20:00:22Z</dcterms:modified>
</cp:coreProperties>
</file>